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arlow Bold" pitchFamily="2" charset="77"/>
      <p:regular r:id="rId9"/>
      <p:bold r:id="rId10"/>
    </p:embeddedFont>
    <p:embeddedFont>
      <p:font typeface="Montserrat" pitchFamily="2" charset="77"/>
      <p:regular r:id="rId11"/>
    </p:embeddedFont>
    <p:embeddedFont>
      <p:font typeface="Montserrat Bold" pitchFamily="2" charset="7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5" autoAdjust="0"/>
  </p:normalViewPr>
  <p:slideViewPr>
    <p:cSldViewPr>
      <p:cViewPr varScale="1">
        <p:scale>
          <a:sx n="77" d="100"/>
          <a:sy n="77" d="100"/>
        </p:scale>
        <p:origin x="5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7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53156" y="2928566"/>
            <a:ext cx="5253409" cy="4549216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706929"/>
            <a:ext cx="9518732" cy="387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0"/>
              </a:lnSpc>
            </a:pPr>
            <a:r>
              <a:rPr lang="en-US" sz="1119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WALMART DATA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68117" y="1028700"/>
            <a:ext cx="3265883" cy="2828107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87" r="-14987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90000" y="6063728"/>
            <a:ext cx="3265883" cy="2828107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6561479"/>
            <a:ext cx="6476584" cy="121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5"/>
              </a:lnSpc>
            </a:pPr>
            <a:r>
              <a:rPr lang="en-US" sz="1872" spc="-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</a:p>
          <a:p>
            <a:pPr marL="0" lvl="1" indent="0" algn="just">
              <a:lnSpc>
                <a:spcPts val="2415"/>
              </a:lnSpc>
              <a:spcBef>
                <a:spcPct val="0"/>
              </a:spcBef>
            </a:pPr>
            <a:r>
              <a:rPr lang="en-US" sz="1872" spc="-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Durgachandini Nooka</a:t>
            </a:r>
          </a:p>
          <a:p>
            <a:pPr algn="just">
              <a:lnSpc>
                <a:spcPts val="2415"/>
              </a:lnSpc>
              <a:spcBef>
                <a:spcPct val="0"/>
              </a:spcBef>
            </a:pPr>
            <a:r>
              <a:rPr lang="en-US" sz="1872" u="none" strike="noStrike" spc="-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MS in Information Systems</a:t>
            </a:r>
          </a:p>
          <a:p>
            <a:pPr algn="just">
              <a:lnSpc>
                <a:spcPts val="2415"/>
              </a:lnSpc>
              <a:spcBef>
                <a:spcPct val="0"/>
              </a:spcBef>
            </a:pPr>
            <a:r>
              <a:rPr lang="en-US" sz="1872" u="none" strike="noStrike" spc="-10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Durgachandininooka0615@gmail.com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2337" y="2053356"/>
            <a:ext cx="7136963" cy="618028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556" r="-10556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88642" y="39067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80782" y="609541"/>
            <a:ext cx="8669388" cy="99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43376"/>
            <a:ext cx="8115300" cy="873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Objective:</a:t>
            </a:r>
          </a:p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Analyze Walmart’s transactional sales data to uncover trends, customer behavior, and product performance using SQL queries.</a:t>
            </a:r>
          </a:p>
          <a:p>
            <a:pPr marL="0" lvl="1" indent="0" algn="just">
              <a:lnSpc>
                <a:spcPts val="2580"/>
              </a:lnSpc>
              <a:spcBef>
                <a:spcPct val="0"/>
              </a:spcBef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  <a:spcBef>
                <a:spcPct val="0"/>
              </a:spcBef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Dataset Description:</a:t>
            </a:r>
          </a:p>
          <a:p>
            <a:pPr algn="just">
              <a:lnSpc>
                <a:spcPts val="2580"/>
              </a:lnSpc>
              <a:spcBef>
                <a:spcPct val="0"/>
              </a:spcBef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Records: 1,000+ sales transactions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Fields Include:</a:t>
            </a:r>
          </a:p>
          <a:p>
            <a:pPr algn="l">
              <a:lnSpc>
                <a:spcPts val="2580"/>
              </a:lnSpc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63601" lvl="2" indent="-287867" algn="l">
              <a:lnSpc>
                <a:spcPts val="2580"/>
              </a:lnSpc>
              <a:buFont typeface="Arial"/>
              <a:buChar char="⚬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Branch, City</a:t>
            </a:r>
          </a:p>
          <a:p>
            <a:pPr marL="863601" lvl="2" indent="-287867" algn="l">
              <a:lnSpc>
                <a:spcPts val="2580"/>
              </a:lnSpc>
              <a:buFont typeface="Arial"/>
              <a:buChar char="⚬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Line</a:t>
            </a:r>
          </a:p>
          <a:p>
            <a:pPr marL="863601" lvl="2" indent="-287867" algn="l">
              <a:lnSpc>
                <a:spcPts val="2580"/>
              </a:lnSpc>
              <a:buFont typeface="Arial"/>
              <a:buChar char="⚬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Type, Gender</a:t>
            </a:r>
          </a:p>
          <a:p>
            <a:pPr marL="863601" lvl="2" indent="-287867" algn="l">
              <a:lnSpc>
                <a:spcPts val="2580"/>
              </a:lnSpc>
              <a:buFont typeface="Arial"/>
              <a:buChar char="⚬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Quantity, Unit Price, Total</a:t>
            </a:r>
          </a:p>
          <a:p>
            <a:pPr marL="863601" lvl="2" indent="-287867" algn="l">
              <a:lnSpc>
                <a:spcPts val="2580"/>
              </a:lnSpc>
              <a:buFont typeface="Arial"/>
              <a:buChar char="⚬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Date, Time, Payment Method, Rating</a:t>
            </a:r>
          </a:p>
          <a:p>
            <a:pPr algn="l">
              <a:lnSpc>
                <a:spcPts val="2580"/>
              </a:lnSpc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Business Focus Areas:</a:t>
            </a:r>
          </a:p>
          <a:p>
            <a:pPr algn="l">
              <a:lnSpc>
                <a:spcPts val="2580"/>
              </a:lnSpc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generation patterns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Peak business hours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Best-selling product lines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u="none" strike="noStrike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&amp; payment method insights</a:t>
            </a:r>
          </a:p>
          <a:p>
            <a:pPr algn="l">
              <a:lnSpc>
                <a:spcPts val="2580"/>
              </a:lnSpc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580"/>
              </a:lnSpc>
              <a:spcBef>
                <a:spcPct val="0"/>
              </a:spcBef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  <a:spcBef>
                <a:spcPct val="0"/>
              </a:spcBef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  <a:spcBef>
                <a:spcPct val="0"/>
              </a:spcBef>
            </a:pPr>
            <a:endParaRPr lang="en-US" sz="2000" u="none" strike="noStrike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858" y="2562382"/>
            <a:ext cx="6419044" cy="641904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587380" y="1661772"/>
            <a:ext cx="3689749" cy="36897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809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088642" y="451672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32037" y="884614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1251" y="356586"/>
            <a:ext cx="17068049" cy="99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KEY BUSINESS QUESTIONS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5276" y="1887609"/>
            <a:ext cx="8115300" cy="7759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Revenue &amp; Sales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product lines generate the most revenue?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are the total and average sales per branch and city?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Customer Behavior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 members or non-members spend more?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Are there gender-based differences in purchase patterns?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Operational Efficiency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are the peak business hours?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Which branch performs best overall?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🔹 Product &amp; Payment Insights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are the top-selling products?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are the most preferred payment methods?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1" indent="0" algn="just">
              <a:lnSpc>
                <a:spcPts val="2580"/>
              </a:lnSpc>
              <a:spcBef>
                <a:spcPct val="0"/>
              </a:spcBef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79909" y="3823539"/>
            <a:ext cx="5901929" cy="520464"/>
            <a:chOff x="0" y="0"/>
            <a:chExt cx="1554417" cy="1370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417" cy="137077"/>
            </a:xfrm>
            <a:custGeom>
              <a:avLst/>
              <a:gdLst/>
              <a:ahLst/>
              <a:cxnLst/>
              <a:rect l="l" t="t" r="r" b="b"/>
              <a:pathLst>
                <a:path w="1554417" h="137077">
                  <a:moveTo>
                    <a:pt x="0" y="0"/>
                  </a:moveTo>
                  <a:lnTo>
                    <a:pt x="1554417" y="0"/>
                  </a:lnTo>
                  <a:lnTo>
                    <a:pt x="1554417" y="137077"/>
                  </a:lnTo>
                  <a:lnTo>
                    <a:pt x="0" y="1370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554417" cy="8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43342" y="1669369"/>
            <a:ext cx="9920635" cy="99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BUSINESS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00096" y="3867752"/>
            <a:ext cx="5117903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Revenue Product Line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560399" y="3804019"/>
            <a:ext cx="5901929" cy="498943"/>
            <a:chOff x="0" y="0"/>
            <a:chExt cx="1554417" cy="1314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4417" cy="131409"/>
            </a:xfrm>
            <a:custGeom>
              <a:avLst/>
              <a:gdLst/>
              <a:ahLst/>
              <a:cxnLst/>
              <a:rect l="l" t="t" r="r" b="b"/>
              <a:pathLst>
                <a:path w="1554417" h="131409">
                  <a:moveTo>
                    <a:pt x="0" y="0"/>
                  </a:moveTo>
                  <a:lnTo>
                    <a:pt x="1554417" y="0"/>
                  </a:lnTo>
                  <a:lnTo>
                    <a:pt x="1554417" y="131409"/>
                  </a:lnTo>
                  <a:lnTo>
                    <a:pt x="0" y="1314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1554417" cy="83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60399" y="3857612"/>
            <a:ext cx="5901929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Best Performing Branch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2379909" y="5368237"/>
            <a:ext cx="5901929" cy="547838"/>
            <a:chOff x="0" y="0"/>
            <a:chExt cx="1554417" cy="1442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417" cy="144287"/>
            </a:xfrm>
            <a:custGeom>
              <a:avLst/>
              <a:gdLst/>
              <a:ahLst/>
              <a:cxnLst/>
              <a:rect l="l" t="t" r="r" b="b"/>
              <a:pathLst>
                <a:path w="1554417" h="144287">
                  <a:moveTo>
                    <a:pt x="0" y="0"/>
                  </a:moveTo>
                  <a:lnTo>
                    <a:pt x="1554417" y="0"/>
                  </a:lnTo>
                  <a:lnTo>
                    <a:pt x="1554417" y="144287"/>
                  </a:lnTo>
                  <a:lnTo>
                    <a:pt x="0" y="144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1554417" cy="96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70718" y="5421831"/>
            <a:ext cx="3288615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Peak Sales Hours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560399" y="5358712"/>
            <a:ext cx="5901929" cy="508468"/>
            <a:chOff x="0" y="0"/>
            <a:chExt cx="1554417" cy="1339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54417" cy="133917"/>
            </a:xfrm>
            <a:custGeom>
              <a:avLst/>
              <a:gdLst/>
              <a:ahLst/>
              <a:cxnLst/>
              <a:rect l="l" t="t" r="r" b="b"/>
              <a:pathLst>
                <a:path w="1554417" h="133917">
                  <a:moveTo>
                    <a:pt x="0" y="0"/>
                  </a:moveTo>
                  <a:lnTo>
                    <a:pt x="1554417" y="0"/>
                  </a:lnTo>
                  <a:lnTo>
                    <a:pt x="1554417" y="133917"/>
                  </a:lnTo>
                  <a:lnTo>
                    <a:pt x="0" y="133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7625"/>
              <a:ext cx="1554417" cy="86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560399" y="5411120"/>
            <a:ext cx="5775896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Used Payment Method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79909" y="4436311"/>
            <a:ext cx="5324744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Food and Beverages (Revenue: $56,144.84)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60399" y="4436311"/>
            <a:ext cx="5324744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Branch C (Revenue: $110,568.71)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60399" y="6209169"/>
            <a:ext cx="5324744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Ewallet (345 transactions)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79909" y="6209169"/>
            <a:ext cx="5324744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PM, 1 PM, and 3 PM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-432037" y="9280018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324240" y="390677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2379909" y="7141095"/>
            <a:ext cx="5901929" cy="520464"/>
            <a:chOff x="0" y="0"/>
            <a:chExt cx="1554417" cy="1370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54417" cy="137077"/>
            </a:xfrm>
            <a:custGeom>
              <a:avLst/>
              <a:gdLst/>
              <a:ahLst/>
              <a:cxnLst/>
              <a:rect l="l" t="t" r="r" b="b"/>
              <a:pathLst>
                <a:path w="1554417" h="137077">
                  <a:moveTo>
                    <a:pt x="0" y="0"/>
                  </a:moveTo>
                  <a:lnTo>
                    <a:pt x="1554417" y="0"/>
                  </a:lnTo>
                  <a:lnTo>
                    <a:pt x="1554417" y="137077"/>
                  </a:lnTo>
                  <a:lnTo>
                    <a:pt x="0" y="1370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7625"/>
              <a:ext cx="1554417" cy="8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17357" y="7141095"/>
            <a:ext cx="5901929" cy="854676"/>
            <a:chOff x="0" y="0"/>
            <a:chExt cx="1554417" cy="225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54417" cy="225100"/>
            </a:xfrm>
            <a:custGeom>
              <a:avLst/>
              <a:gdLst/>
              <a:ahLst/>
              <a:cxnLst/>
              <a:rect l="l" t="t" r="r" b="b"/>
              <a:pathLst>
                <a:path w="1554417" h="225100">
                  <a:moveTo>
                    <a:pt x="0" y="0"/>
                  </a:moveTo>
                  <a:lnTo>
                    <a:pt x="1554417" y="0"/>
                  </a:lnTo>
                  <a:lnTo>
                    <a:pt x="1554417" y="225100"/>
                  </a:lnTo>
                  <a:lnTo>
                    <a:pt x="0" y="225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7625"/>
              <a:ext cx="1554417" cy="177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8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00096" y="7152697"/>
            <a:ext cx="5117903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Highest Revenue Month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79909" y="7976721"/>
            <a:ext cx="5324744" cy="5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January (Revenue: $116,291.87)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144000" y="7152697"/>
            <a:ext cx="6335442" cy="127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3" b="1" spc="87">
                <a:solidFill>
                  <a:srgbClr val="01144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Type with Higher Spending</a:t>
            </a:r>
          </a:p>
          <a:p>
            <a:pPr algn="ctr">
              <a:lnSpc>
                <a:spcPts val="3406"/>
              </a:lnSpc>
            </a:pPr>
            <a:endParaRPr lang="en-US" sz="2433" b="1" spc="87">
              <a:solidFill>
                <a:srgbClr val="01144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60399" y="8129883"/>
            <a:ext cx="5324744" cy="85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22"/>
              </a:lnSpc>
            </a:pPr>
            <a:r>
              <a:rPr lang="en-US" sz="1800" spc="-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 Customers (Avg: $327.79 vs Normal: $318.12)</a:t>
            </a:r>
          </a:p>
          <a:p>
            <a:pPr marL="0" lvl="1" indent="0" algn="just">
              <a:lnSpc>
                <a:spcPts val="2322"/>
              </a:lnSpc>
              <a:spcBef>
                <a:spcPct val="0"/>
              </a:spcBef>
            </a:pPr>
            <a:endParaRPr lang="en-US" sz="1800" spc="-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520" y="2336435"/>
            <a:ext cx="9276313" cy="45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endParaRPr dirty="0"/>
          </a:p>
          <a:p>
            <a:pPr algn="l">
              <a:lnSpc>
                <a:spcPts val="7120"/>
              </a:lnSpc>
            </a:pPr>
            <a:r>
              <a:rPr lang="en-US" sz="8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</a:p>
          <a:p>
            <a:pPr algn="l">
              <a:lnSpc>
                <a:spcPts val="7120"/>
              </a:lnSpc>
            </a:pPr>
            <a:r>
              <a:rPr lang="en-US" sz="8000" b="1" dirty="0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RECOMMENDATIONS </a:t>
            </a:r>
          </a:p>
          <a:p>
            <a:pPr algn="l">
              <a:lnSpc>
                <a:spcPts val="7120"/>
              </a:lnSpc>
            </a:pPr>
            <a:endParaRPr lang="en-US" sz="8000" b="1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  <a:p>
            <a:pPr algn="l">
              <a:lnSpc>
                <a:spcPts val="7120"/>
              </a:lnSpc>
            </a:pPr>
            <a:endParaRPr lang="en-US" sz="8000" b="1" dirty="0">
              <a:solidFill>
                <a:srgbClr val="FFFFFF"/>
              </a:solidFill>
              <a:latin typeface="Barlow Bold"/>
              <a:ea typeface="Barlow Bold"/>
              <a:cs typeface="Barlow Bold"/>
              <a:sym typeface="Barlow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099224" y="-1476705"/>
            <a:ext cx="6795415" cy="679541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31081" y="4181333"/>
            <a:ext cx="6795415" cy="67954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25271" y="542831"/>
            <a:ext cx="6795415" cy="679541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  <a:ln w="857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432037" y="8653250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196707"/>
            <a:ext cx="7381299" cy="419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0"/>
              </a:lnSpc>
            </a:pPr>
            <a:endParaRPr/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🧴 Stock more Food &amp; Beverage items — prioritize top-performing product line to increase revenue.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🕖 Run promotions around 1–3 PM &amp; 7 PM — optimize staffing and offers during peak sales hours.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🏪 Analyze Branch C operations — replicate success across Branch A and B.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💳 Partner with Ewallet providers — leverage most-used payment method for loyalty campaigns.</a:t>
            </a:r>
          </a:p>
          <a:p>
            <a:pPr marL="431801" lvl="1" indent="-215900" algn="just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👥 Target Member Customers — focus marketing on high-spending members.</a:t>
            </a: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80"/>
              </a:lnSpc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4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86350" y="2625493"/>
            <a:ext cx="8669388" cy="99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054904" y="-558302"/>
            <a:ext cx="4736144" cy="4101287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10841" y="-323496"/>
            <a:ext cx="2544063" cy="2203044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69246" y="6871286"/>
            <a:ext cx="2544063" cy="2203044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0662" r="-10662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2832" y="6528386"/>
            <a:ext cx="5083834" cy="4402371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87" r="-14987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61587" y="8124522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912832" y="1879548"/>
            <a:ext cx="6722778" cy="1210100"/>
          </a:xfrm>
          <a:custGeom>
            <a:avLst/>
            <a:gdLst/>
            <a:ahLst/>
            <a:cxnLst/>
            <a:rect l="l" t="t" r="r" b="b"/>
            <a:pathLst>
              <a:path w="6722778" h="1210100">
                <a:moveTo>
                  <a:pt x="0" y="0"/>
                </a:moveTo>
                <a:lnTo>
                  <a:pt x="6722778" y="0"/>
                </a:lnTo>
                <a:lnTo>
                  <a:pt x="6722778" y="1210100"/>
                </a:lnTo>
                <a:lnTo>
                  <a:pt x="0" y="1210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27896" y="3788587"/>
            <a:ext cx="11275461" cy="290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0"/>
              </a:lnSpc>
            </a:pPr>
            <a:endParaRPr/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 is a powerful tool to derive actionable insights from raw sales data.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analysis revealed patterns in customer behavior, sales trends, and operational performance.</a:t>
            </a:r>
          </a:p>
          <a:p>
            <a:pPr marL="431801" lvl="1" indent="-215900" algn="l">
              <a:lnSpc>
                <a:spcPts val="2580"/>
              </a:lnSpc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findings can inform strategic decisions like inventory planning, promotional timing, and customer targeting.</a:t>
            </a:r>
          </a:p>
          <a:p>
            <a:pPr marL="431801" lvl="1" indent="-215900" algn="l">
              <a:lnSpc>
                <a:spcPts val="258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11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Even a limited 3-month dataset can uncover meaningful business opportunities.</a:t>
            </a:r>
          </a:p>
          <a:p>
            <a:pPr algn="ctr">
              <a:lnSpc>
                <a:spcPts val="2580"/>
              </a:lnSpc>
              <a:spcBef>
                <a:spcPct val="0"/>
              </a:spcBef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2580"/>
              </a:lnSpc>
              <a:spcBef>
                <a:spcPct val="0"/>
              </a:spcBef>
            </a:pPr>
            <a:endParaRPr lang="en-US" sz="2000" spc="-11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66991" y="3733069"/>
            <a:ext cx="12954017" cy="203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7"/>
              </a:lnSpc>
            </a:pPr>
            <a:r>
              <a:rPr lang="en-US" sz="16694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Macintosh PowerPoint</Application>
  <PresentationFormat>Custom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Barlow Bold</vt:lpstr>
      <vt:lpstr>Montserrat Bold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Business Data Analysis Presentation</dc:title>
  <cp:lastModifiedBy>Durgachandini Nooka</cp:lastModifiedBy>
  <cp:revision>2</cp:revision>
  <dcterms:created xsi:type="dcterms:W3CDTF">2006-08-16T00:00:00Z</dcterms:created>
  <dcterms:modified xsi:type="dcterms:W3CDTF">2025-05-27T21:25:39Z</dcterms:modified>
  <dc:identifier>DAGoqyZZ6Qo</dc:identifier>
</cp:coreProperties>
</file>